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5" autoAdjust="0"/>
    <p:restoredTop sz="94660"/>
  </p:normalViewPr>
  <p:slideViewPr>
    <p:cSldViewPr snapToGrid="0">
      <p:cViewPr>
        <p:scale>
          <a:sx n="60" d="100"/>
          <a:sy n="60" d="100"/>
        </p:scale>
        <p:origin x="283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32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6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9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6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1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08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6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46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03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308A9-A19D-4F29-A9A4-EBE1B7A99E89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37D08-43BC-47F7-8838-100D7D96FE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4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_cJDi0GPJPE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903" y="1275003"/>
            <a:ext cx="9144000" cy="758525"/>
          </a:xfrm>
        </p:spPr>
        <p:txBody>
          <a:bodyPr>
            <a:normAutofit/>
          </a:bodyPr>
          <a:lstStyle/>
          <a:p>
            <a:r>
              <a:rPr lang="en-US" altLang="ko-KR" sz="4800" smtClean="0"/>
              <a:t>Monocular depth estimation</a:t>
            </a:r>
            <a:endParaRPr lang="ko-KR" altLang="en-US" sz="4800"/>
          </a:p>
        </p:txBody>
      </p:sp>
      <p:sp>
        <p:nvSpPr>
          <p:cNvPr id="4" name="직사각형 3"/>
          <p:cNvSpPr/>
          <p:nvPr/>
        </p:nvSpPr>
        <p:spPr>
          <a:xfrm>
            <a:off x="6727171" y="75511"/>
            <a:ext cx="5464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2"/>
                </a:solidFill>
              </a:rPr>
              <a:t>https://keras.io/examples/vision/depth_estimation/</a:t>
            </a:r>
            <a:endParaRPr lang="ko-KR" altLang="en-US">
              <a:solidFill>
                <a:schemeClr val="bg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7" y="2313208"/>
            <a:ext cx="7082897" cy="396784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618925" y="3551961"/>
            <a:ext cx="3733714" cy="1579975"/>
            <a:chOff x="6607909" y="3126292"/>
            <a:chExt cx="3733714" cy="1579975"/>
          </a:xfrm>
        </p:grpSpPr>
        <p:sp>
          <p:nvSpPr>
            <p:cNvPr id="8" name="TextBox 7"/>
            <p:cNvSpPr txBox="1"/>
            <p:nvPr/>
          </p:nvSpPr>
          <p:spPr>
            <a:xfrm>
              <a:off x="6607909" y="3126292"/>
              <a:ext cx="26019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Depth estimation</a:t>
              </a:r>
            </a:p>
            <a:p>
              <a:r>
                <a:rPr lang="en-US" altLang="ko-KR" smtClean="0"/>
                <a:t>-</a:t>
              </a:r>
              <a:r>
                <a:rPr lang="ko-KR" altLang="en-US" smtClean="0"/>
                <a:t>영상에서의 깊이 추정 </a:t>
              </a: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07909" y="4059936"/>
              <a:ext cx="3733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Monocular depth estimation</a:t>
              </a:r>
            </a:p>
            <a:p>
              <a:r>
                <a:rPr lang="en-US" altLang="ko-KR" smtClean="0"/>
                <a:t>-</a:t>
              </a:r>
              <a:r>
                <a:rPr lang="ko-KR" altLang="en-US" smtClean="0"/>
                <a:t>이미지 </a:t>
              </a:r>
              <a:r>
                <a:rPr lang="en-US" altLang="ko-KR" smtClean="0"/>
                <a:t>1</a:t>
              </a:r>
              <a:r>
                <a:rPr lang="ko-KR" altLang="en-US" smtClean="0"/>
                <a:t>장을 통해서 깊이를 추정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65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027" y="1019010"/>
            <a:ext cx="1895475" cy="5324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18" y="1019010"/>
            <a:ext cx="1800225" cy="5295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559" y="1019010"/>
            <a:ext cx="1724025" cy="5238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16352" y="649678"/>
            <a:ext cx="61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RGB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11827" y="649678"/>
            <a:ext cx="15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ground truth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86085" y="668735"/>
            <a:ext cx="171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predicted map</a:t>
            </a:r>
            <a:endParaRPr lang="ko-KR" altLang="en-US"/>
          </a:p>
        </p:txBody>
      </p:sp>
      <p:sp>
        <p:nvSpPr>
          <p:cNvPr id="11" name="직사각형 10">
            <a:hlinkClick r:id="rId5"/>
          </p:cNvPr>
          <p:cNvSpPr/>
          <p:nvPr/>
        </p:nvSpPr>
        <p:spPr>
          <a:xfrm>
            <a:off x="8984327" y="124266"/>
            <a:ext cx="3207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https://youtu.be/_cJDi0GPJPE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5406" y="78099"/>
            <a:ext cx="365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visualizing model output</a:t>
            </a:r>
            <a:endParaRPr lang="ko-KR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9837684" y="5796095"/>
            <a:ext cx="2240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Improvements</a:t>
            </a:r>
          </a:p>
          <a:p>
            <a:r>
              <a:rPr lang="en-US" altLang="ko-KR" smtClean="0"/>
              <a:t>+ResNet, DenseNet</a:t>
            </a:r>
          </a:p>
          <a:p>
            <a:r>
              <a:rPr lang="en-US" altLang="ko-KR" smtClean="0"/>
              <a:t>+loss function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nothertechs.com/static/c5a9d0923e1b23abd7f122538d7b3323/cc488/stereo-vision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304"/>
            <a:ext cx="5612463" cy="373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22853" y="3883913"/>
            <a:ext cx="27896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mtClean="0"/>
              <a:t>Stereo depth estimation</a:t>
            </a:r>
          </a:p>
          <a:p>
            <a:pPr algn="r"/>
            <a:r>
              <a:rPr lang="en-US" altLang="ko-KR" smtClean="0"/>
              <a:t>disparity(</a:t>
            </a:r>
            <a:r>
              <a:rPr lang="ko-KR" altLang="en-US" smtClean="0"/>
              <a:t>시차</a:t>
            </a:r>
            <a:r>
              <a:rPr lang="en-US" altLang="ko-KR" smtClean="0"/>
              <a:t>)</a:t>
            </a:r>
          </a:p>
          <a:p>
            <a:pPr algn="r"/>
            <a:endParaRPr lang="en-US" altLang="ko-KR"/>
          </a:p>
          <a:p>
            <a:pPr algn="r"/>
            <a:r>
              <a:rPr lang="ko-KR" altLang="en-US" smtClean="0"/>
              <a:t>시차가 크면 가까이 있고</a:t>
            </a:r>
            <a:r>
              <a:rPr lang="en-US" altLang="ko-KR" smtClean="0"/>
              <a:t>,</a:t>
            </a:r>
          </a:p>
          <a:p>
            <a:pPr algn="r"/>
            <a:r>
              <a:rPr lang="ko-KR" altLang="en-US" smtClean="0"/>
              <a:t>시차가 크면 멀리있다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493" y="623318"/>
            <a:ext cx="4097226" cy="586187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082506" y="2170286"/>
            <a:ext cx="232694" cy="342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056050" y="2539618"/>
            <a:ext cx="281555" cy="3427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/오른쪽 화살표 12"/>
          <p:cNvSpPr/>
          <p:nvPr/>
        </p:nvSpPr>
        <p:spPr>
          <a:xfrm>
            <a:off x="7082506" y="3412334"/>
            <a:ext cx="232694" cy="71720"/>
          </a:xfrm>
          <a:prstGeom prst="leftRightArrow">
            <a:avLst>
              <a:gd name="adj1" fmla="val 1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 화살표 13"/>
          <p:cNvSpPr/>
          <p:nvPr/>
        </p:nvSpPr>
        <p:spPr>
          <a:xfrm>
            <a:off x="10056050" y="3425335"/>
            <a:ext cx="281555" cy="45719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247945" y="333255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가까움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80445" y="74576"/>
            <a:ext cx="45159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>
                <a:solidFill>
                  <a:schemeClr val="bg2"/>
                </a:solidFill>
              </a:rPr>
              <a:t>https://anothertechs.com/programming/cpp/opencv/opencv-stereo-image-depth-estimation/</a:t>
            </a:r>
            <a:endParaRPr lang="ko-KR" altLang="en-US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3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교통의 무료 사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02" y="2790701"/>
            <a:ext cx="2341471" cy="155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1402" y="241026"/>
            <a:ext cx="4882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Mono</a:t>
            </a:r>
          </a:p>
          <a:p>
            <a:r>
              <a:rPr lang="ko-KR" altLang="en-US" smtClean="0"/>
              <a:t>일반</a:t>
            </a:r>
            <a:r>
              <a:rPr lang="en-US" altLang="ko-KR" smtClean="0"/>
              <a:t>RGB</a:t>
            </a:r>
            <a:r>
              <a:rPr lang="ko-KR" altLang="en-US" smtClean="0"/>
              <a:t>사진</a:t>
            </a:r>
            <a:r>
              <a:rPr lang="en-US" altLang="ko-KR" smtClean="0"/>
              <a:t>(left image)1</a:t>
            </a:r>
            <a:r>
              <a:rPr lang="ko-KR" altLang="en-US" smtClean="0"/>
              <a:t>장만으로 깊이 측정</a:t>
            </a:r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4573742" y="1276383"/>
            <a:ext cx="3605691" cy="5071198"/>
            <a:chOff x="3149764" y="1632642"/>
            <a:chExt cx="3605691" cy="5071198"/>
          </a:xfrm>
        </p:grpSpPr>
        <p:pic>
          <p:nvPicPr>
            <p:cNvPr id="9" name="Picture 2" descr="교통의 무료 사진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91"/>
            <a:stretch/>
          </p:blipFill>
          <p:spPr bwMode="auto">
            <a:xfrm>
              <a:off x="3160033" y="1632642"/>
              <a:ext cx="3585154" cy="24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교통의 무료 사진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6"/>
            <a:stretch/>
          </p:blipFill>
          <p:spPr bwMode="auto">
            <a:xfrm>
              <a:off x="3149764" y="4245214"/>
              <a:ext cx="3605691" cy="24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550723" y="3348842"/>
              <a:ext cx="83127" cy="28975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75171" y="3806261"/>
              <a:ext cx="114384" cy="28975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오른쪽 화살표 12"/>
          <p:cNvSpPr/>
          <p:nvPr/>
        </p:nvSpPr>
        <p:spPr>
          <a:xfrm>
            <a:off x="2789640" y="3568752"/>
            <a:ext cx="1662546" cy="3202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11795" y="3888955"/>
            <a:ext cx="1961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rgb(left image)</a:t>
            </a:r>
            <a:r>
              <a:rPr lang="ko-KR" altLang="en-US" sz="1200" smtClean="0"/>
              <a:t>를 이용해</a:t>
            </a:r>
            <a:endParaRPr lang="en-US" altLang="ko-KR" sz="1200" smtClean="0"/>
          </a:p>
          <a:p>
            <a:r>
              <a:rPr lang="ko-KR" altLang="en-US" sz="1200" smtClean="0"/>
              <a:t>임의의 </a:t>
            </a:r>
            <a:r>
              <a:rPr lang="en-US" altLang="ko-KR" sz="1200" smtClean="0"/>
              <a:t>Network</a:t>
            </a:r>
            <a:r>
              <a:rPr lang="ko-KR" altLang="en-US" sz="1200" smtClean="0"/>
              <a:t>를 통과해</a:t>
            </a:r>
            <a:endParaRPr lang="en-US" altLang="ko-KR" sz="1200" smtClean="0"/>
          </a:p>
          <a:p>
            <a:r>
              <a:rPr lang="en-US" altLang="ko-KR" sz="1200" smtClean="0"/>
              <a:t>2</a:t>
            </a:r>
            <a:r>
              <a:rPr lang="ko-KR" altLang="en-US" sz="1200" smtClean="0"/>
              <a:t>개의 </a:t>
            </a:r>
            <a:r>
              <a:rPr lang="en-US" altLang="ko-KR" sz="1200" smtClean="0"/>
              <a:t>disparity</a:t>
            </a:r>
            <a:r>
              <a:rPr lang="ko-KR" altLang="en-US" sz="1200" smtClean="0"/>
              <a:t>를 측정</a:t>
            </a:r>
            <a:endParaRPr lang="ko-KR" altLang="en-US" sz="1200"/>
          </a:p>
        </p:txBody>
      </p:sp>
      <p:sp>
        <p:nvSpPr>
          <p:cNvPr id="16" name="오른쪽 화살표 15"/>
          <p:cNvSpPr/>
          <p:nvPr/>
        </p:nvSpPr>
        <p:spPr>
          <a:xfrm>
            <a:off x="8300990" y="2345594"/>
            <a:ext cx="592488" cy="3202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8300990" y="3925149"/>
            <a:ext cx="592488" cy="3202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93478" y="2182529"/>
            <a:ext cx="2939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mtClean="0"/>
              <a:t>left right image</a:t>
            </a:r>
            <a:r>
              <a:rPr lang="ko-KR" altLang="en-US" smtClean="0"/>
              <a:t>를 통해</a:t>
            </a:r>
            <a:endParaRPr lang="en-US" altLang="ko-KR"/>
          </a:p>
          <a:p>
            <a:r>
              <a:rPr lang="en-US" altLang="ko-KR" smtClean="0"/>
              <a:t>left image</a:t>
            </a:r>
            <a:r>
              <a:rPr lang="ko-KR" altLang="en-US" smtClean="0"/>
              <a:t>를 </a:t>
            </a:r>
            <a:r>
              <a:rPr lang="en-US" altLang="ko-KR" smtClean="0"/>
              <a:t>reconstruct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4733" y="943491"/>
            <a:ext cx="235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임의의 </a:t>
            </a:r>
            <a:r>
              <a:rPr lang="en-US" altLang="ko-KR" smtClean="0"/>
              <a:t>LEFT IMAGE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891058" y="6325247"/>
            <a:ext cx="240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임의의 </a:t>
            </a:r>
            <a:r>
              <a:rPr lang="en-US" altLang="ko-KR" smtClean="0"/>
              <a:t>RIGHT IMAGE</a:t>
            </a:r>
            <a:endParaRPr lang="ko-KR" altLang="en-US"/>
          </a:p>
        </p:txBody>
      </p:sp>
      <p:cxnSp>
        <p:nvCxnSpPr>
          <p:cNvPr id="21" name="꺾인 연결선 20"/>
          <p:cNvCxnSpPr>
            <a:stCxn id="15" idx="0"/>
            <a:endCxn id="2050" idx="0"/>
          </p:cNvCxnSpPr>
          <p:nvPr/>
        </p:nvCxnSpPr>
        <p:spPr>
          <a:xfrm rot="16200000" flipH="1" flipV="1">
            <a:off x="5598699" y="-1974032"/>
            <a:ext cx="608172" cy="8921294"/>
          </a:xfrm>
          <a:prstGeom prst="bentConnector3">
            <a:avLst>
              <a:gd name="adj1" fmla="val -375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856519" y="1667341"/>
            <a:ext cx="7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비교</a:t>
            </a: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044894" y="3802136"/>
            <a:ext cx="251502" cy="26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7713533" y="4423780"/>
            <a:ext cx="251502" cy="265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436174" y="3800869"/>
            <a:ext cx="186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①</a:t>
            </a:r>
            <a:r>
              <a:rPr lang="en-US" altLang="ko-KR" smtClean="0"/>
              <a:t>left disparity</a:t>
            </a:r>
          </a:p>
          <a:p>
            <a:r>
              <a:rPr lang="ko-KR" altLang="en-US" smtClean="0"/>
              <a:t>②</a:t>
            </a:r>
            <a:r>
              <a:rPr lang="en-US" altLang="ko-KR" smtClean="0"/>
              <a:t>right disparity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54124" y="4003976"/>
            <a:ext cx="287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②와 </a:t>
            </a:r>
            <a:r>
              <a:rPr lang="en-US" altLang="ko-KR" smtClean="0"/>
              <a:t>left image</a:t>
            </a:r>
            <a:r>
              <a:rPr lang="ko-KR" altLang="en-US" smtClean="0"/>
              <a:t>를 이용해</a:t>
            </a:r>
            <a:endParaRPr lang="en-US" altLang="ko-KR" smtClean="0"/>
          </a:p>
          <a:p>
            <a:r>
              <a:rPr lang="en-US" altLang="ko-KR" smtClean="0"/>
              <a:t>right image</a:t>
            </a:r>
            <a:r>
              <a:rPr lang="ko-KR" altLang="en-US" smtClean="0"/>
              <a:t>를 </a:t>
            </a:r>
            <a:r>
              <a:rPr lang="en-US" altLang="ko-KR" smtClean="0"/>
              <a:t>reconstruct</a:t>
            </a:r>
            <a:endParaRPr lang="ko-KR" altLang="en-US"/>
          </a:p>
        </p:txBody>
      </p:sp>
      <p:cxnSp>
        <p:nvCxnSpPr>
          <p:cNvPr id="30" name="꺾인 연결선 29"/>
          <p:cNvCxnSpPr>
            <a:stCxn id="27" idx="1"/>
            <a:endCxn id="10" idx="3"/>
          </p:cNvCxnSpPr>
          <p:nvPr/>
        </p:nvCxnSpPr>
        <p:spPr>
          <a:xfrm rot="10800000" flipV="1">
            <a:off x="8179434" y="4327142"/>
            <a:ext cx="674691" cy="7911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08183" y="4619805"/>
            <a:ext cx="7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비교</a:t>
            </a:r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8300990" y="5440593"/>
            <a:ext cx="592488" cy="3202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944372" y="5281800"/>
            <a:ext cx="2533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disparity</a:t>
            </a:r>
            <a:r>
              <a:rPr lang="ko-KR" altLang="en-US" smtClean="0"/>
              <a:t>를 다시구해서</a:t>
            </a:r>
            <a:endParaRPr lang="en-US" altLang="ko-KR" smtClean="0"/>
          </a:p>
          <a:p>
            <a:r>
              <a:rPr lang="ko-KR" altLang="en-US" smtClean="0"/>
              <a:t>기존의 ①</a:t>
            </a:r>
            <a:r>
              <a:rPr lang="en-US" altLang="ko-KR" smtClean="0"/>
              <a:t>,</a:t>
            </a:r>
            <a:r>
              <a:rPr lang="ko-KR" altLang="en-US" smtClean="0"/>
              <a:t>②와 비교</a:t>
            </a:r>
            <a:endParaRPr lang="ko-KR" altLang="en-US"/>
          </a:p>
        </p:txBody>
      </p:sp>
      <p:sp>
        <p:nvSpPr>
          <p:cNvPr id="36" name="아래쪽 화살표 35"/>
          <p:cNvSpPr/>
          <p:nvPr/>
        </p:nvSpPr>
        <p:spPr>
          <a:xfrm>
            <a:off x="11477373" y="5440593"/>
            <a:ext cx="254398" cy="884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9377566" y="6371413"/>
            <a:ext cx="2686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정확한 </a:t>
            </a:r>
            <a:r>
              <a:rPr lang="en-US" altLang="ko-KR" sz="1200" smtClean="0"/>
              <a:t>disparity </a:t>
            </a:r>
            <a:r>
              <a:rPr lang="ko-KR" altLang="en-US" sz="1200" smtClean="0"/>
              <a:t>를 구할때까지 반복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17745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1" y="336900"/>
            <a:ext cx="7635566" cy="2703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341" y="6117020"/>
            <a:ext cx="828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DIODE : A Dense Indoor and Outdoor Depth Datasets</a:t>
            </a:r>
            <a:endParaRPr lang="ko-KR" altLang="en-US" sz="240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416" y="1710047"/>
            <a:ext cx="6907284" cy="440697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290308" y="15776"/>
            <a:ext cx="2901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2"/>
                </a:solidFill>
              </a:rPr>
              <a:t>https://diode-dataset.org/</a:t>
            </a:r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270659" y="758784"/>
            <a:ext cx="3536554" cy="5117364"/>
            <a:chOff x="1496291" y="1459428"/>
            <a:chExt cx="3070848" cy="38221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291" y="1459428"/>
              <a:ext cx="2828930" cy="351633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25617" y="4912242"/>
              <a:ext cx="618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RGB</a:t>
              </a: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98623" y="4912242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Depth</a:t>
              </a:r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22888" y="4912242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class label</a:t>
              </a:r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270659" y="389452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NYU-v2</a:t>
            </a:r>
            <a:endParaRPr lang="en-US" altLang="ko-KR" smtClean="0"/>
          </a:p>
        </p:txBody>
      </p:sp>
      <p:grpSp>
        <p:nvGrpSpPr>
          <p:cNvPr id="14" name="그룹 13"/>
          <p:cNvGrpSpPr/>
          <p:nvPr/>
        </p:nvGrpSpPr>
        <p:grpSpPr>
          <a:xfrm>
            <a:off x="5131566" y="1206503"/>
            <a:ext cx="5904021" cy="4992208"/>
            <a:chOff x="5525679" y="389452"/>
            <a:chExt cx="6644221" cy="548669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5679" y="758784"/>
              <a:ext cx="5605154" cy="511736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5593482" y="389452"/>
              <a:ext cx="14261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mtClean="0"/>
                <a:t>virtual KITTI</a:t>
              </a:r>
              <a:endParaRPr lang="en-US" altLang="ko-KR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130833" y="2826327"/>
              <a:ext cx="103906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/>
                <a:t>car</a:t>
              </a:r>
            </a:p>
            <a:p>
              <a:r>
                <a:rPr lang="en-US" altLang="ko-KR" sz="1400" smtClean="0"/>
                <a:t>cyclist</a:t>
              </a:r>
            </a:p>
            <a:p>
              <a:r>
                <a:rPr lang="en-US" altLang="ko-KR" sz="1400" smtClean="0"/>
                <a:t>pedestrian</a:t>
              </a:r>
              <a:endParaRPr lang="ko-KR" alt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30833" y="4882565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LiDar</a:t>
              </a:r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9989" y="5750992"/>
            <a:ext cx="274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NYU-v2</a:t>
            </a:r>
          </a:p>
          <a:p>
            <a:r>
              <a:rPr lang="en-US" altLang="ko-KR" smtClean="0"/>
              <a:t>Microsoft Kinect </a:t>
            </a:r>
            <a:r>
              <a:rPr lang="ko-KR" altLang="en-US" smtClean="0"/>
              <a:t>로 촬영</a:t>
            </a:r>
            <a:endParaRPr lang="en-US" altLang="ko-KR" smtClean="0"/>
          </a:p>
        </p:txBody>
      </p:sp>
      <p:sp>
        <p:nvSpPr>
          <p:cNvPr id="16" name="TextBox 15"/>
          <p:cNvSpPr txBox="1"/>
          <p:nvPr/>
        </p:nvSpPr>
        <p:spPr>
          <a:xfrm>
            <a:off x="4852960" y="373927"/>
            <a:ext cx="6977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KITTI</a:t>
            </a:r>
          </a:p>
          <a:p>
            <a:r>
              <a:rPr lang="ko-KR" altLang="en-US" smtClean="0"/>
              <a:t>자율주행을 위한 </a:t>
            </a:r>
            <a:r>
              <a:rPr lang="en-US" altLang="ko-KR" smtClean="0"/>
              <a:t>dataset(11~12</a:t>
            </a:r>
            <a:r>
              <a:rPr lang="ko-KR" altLang="en-US" smtClean="0"/>
              <a:t>년도</a:t>
            </a:r>
            <a:r>
              <a:rPr lang="en-US" altLang="ko-KR" smtClean="0"/>
              <a:t>)</a:t>
            </a:r>
          </a:p>
          <a:p>
            <a:r>
              <a:rPr lang="en-US" altLang="ko-KR" smtClean="0"/>
              <a:t>stereo, optical flow, visual odometry/SLAM , 3D object detection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13508" y="6198711"/>
            <a:ext cx="398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2"/>
                </a:solidFill>
              </a:rPr>
              <a:t>https://www.cvlibs.net/datasets/kitti/</a:t>
            </a:r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9989" y="6362747"/>
            <a:ext cx="6511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solidFill>
                  <a:schemeClr val="bg2"/>
                </a:solidFill>
              </a:rPr>
              <a:t>https://cs.nyu.edu/~silberman/datasets/nyu_depth_v2.html</a:t>
            </a:r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13508" y="6429531"/>
            <a:ext cx="4519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2"/>
                </a:solidFill>
              </a:rPr>
              <a:t>https://ambitious-posong.tistory.com/134</a:t>
            </a:r>
            <a:endParaRPr lang="ko-KR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8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6896" y="639866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Building a data pipeline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6896" y="1009198"/>
            <a:ext cx="5629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RGB image</a:t>
            </a:r>
            <a:r>
              <a:rPr lang="ko-KR" altLang="en-US" smtClean="0"/>
              <a:t>와 </a:t>
            </a:r>
            <a:r>
              <a:rPr lang="en-US" altLang="ko-KR" smtClean="0"/>
              <a:t>depth, depth mask </a:t>
            </a:r>
            <a:r>
              <a:rPr lang="ko-KR" altLang="en-US" smtClean="0"/>
              <a:t>파일을</a:t>
            </a:r>
            <a:endParaRPr lang="en-US" altLang="ko-KR" smtClean="0"/>
          </a:p>
          <a:p>
            <a:r>
              <a:rPr lang="ko-KR" altLang="en-US" smtClean="0"/>
              <a:t>읽어 </a:t>
            </a:r>
            <a:r>
              <a:rPr lang="en-US" altLang="ko-KR" smtClean="0"/>
              <a:t>resize</a:t>
            </a:r>
            <a:r>
              <a:rPr lang="ko-KR" altLang="en-US" smtClean="0"/>
              <a:t>해준후 </a:t>
            </a:r>
            <a:r>
              <a:rPr lang="en-US" altLang="ko-KR" smtClean="0"/>
              <a:t>depth </a:t>
            </a:r>
            <a:r>
              <a:rPr lang="ko-KR" altLang="en-US" smtClean="0"/>
              <a:t>와 </a:t>
            </a:r>
            <a:r>
              <a:rPr lang="en-US" altLang="ko-KR" smtClean="0"/>
              <a:t>depth mask </a:t>
            </a:r>
            <a:r>
              <a:rPr lang="ko-KR" altLang="en-US" smtClean="0"/>
              <a:t>를</a:t>
            </a:r>
            <a:endParaRPr lang="en-US" altLang="ko-KR" smtClean="0"/>
          </a:p>
          <a:p>
            <a:r>
              <a:rPr lang="ko-KR" altLang="en-US" smtClean="0"/>
              <a:t>통해 </a:t>
            </a:r>
            <a:r>
              <a:rPr lang="en-US" altLang="ko-KR" smtClean="0"/>
              <a:t>depth map</a:t>
            </a:r>
            <a:r>
              <a:rPr lang="ko-KR" altLang="en-US" smtClean="0"/>
              <a:t>을 형성</a:t>
            </a:r>
            <a:endParaRPr lang="en-US" altLang="ko-KR" smtClean="0"/>
          </a:p>
          <a:p>
            <a:r>
              <a:rPr lang="ko-KR" altLang="en-US" smtClean="0"/>
              <a:t>배치에 대한 </a:t>
            </a:r>
            <a:r>
              <a:rPr lang="en-US" altLang="ko-KR" smtClean="0"/>
              <a:t>RGB</a:t>
            </a:r>
            <a:r>
              <a:rPr lang="ko-KR" altLang="en-US"/>
              <a:t> </a:t>
            </a:r>
            <a:r>
              <a:rPr lang="en-US" altLang="ko-KR" smtClean="0"/>
              <a:t>image</a:t>
            </a:r>
            <a:r>
              <a:rPr lang="ko-KR" altLang="en-US" smtClean="0"/>
              <a:t>와 </a:t>
            </a:r>
            <a:r>
              <a:rPr lang="en-US" altLang="ko-KR" smtClean="0"/>
              <a:t>depth map image</a:t>
            </a:r>
            <a:r>
              <a:rPr lang="ko-KR" altLang="en-US" smtClean="0"/>
              <a:t>를 반환</a:t>
            </a:r>
            <a:endParaRPr lang="en-US" altLang="ko-KR" smtClean="0"/>
          </a:p>
        </p:txBody>
      </p:sp>
      <p:sp>
        <p:nvSpPr>
          <p:cNvPr id="8" name="TextBox 7"/>
          <p:cNvSpPr txBox="1"/>
          <p:nvPr/>
        </p:nvSpPr>
        <p:spPr>
          <a:xfrm>
            <a:off x="3648744" y="6271447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Visualizing samples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14" y="201880"/>
            <a:ext cx="3295650" cy="65436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87592"/>
            <a:ext cx="3124200" cy="6572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707" y="3473717"/>
            <a:ext cx="3219450" cy="32575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157" y="3459429"/>
            <a:ext cx="30670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85" y="187077"/>
            <a:ext cx="6085548" cy="647244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065817" y="1173965"/>
            <a:ext cx="4123245" cy="2251618"/>
            <a:chOff x="6982691" y="187077"/>
            <a:chExt cx="4123245" cy="2251618"/>
          </a:xfrm>
        </p:grpSpPr>
        <p:sp>
          <p:nvSpPr>
            <p:cNvPr id="10" name="TextBox 9"/>
            <p:cNvSpPr txBox="1"/>
            <p:nvPr/>
          </p:nvSpPr>
          <p:spPr>
            <a:xfrm>
              <a:off x="6982691" y="187077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point cloud</a:t>
              </a: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82691" y="556409"/>
              <a:ext cx="412324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높은 정밀도와 정확도로 </a:t>
              </a:r>
              <a:r>
                <a:rPr lang="en-US" altLang="ko-KR" smtClean="0"/>
                <a:t>3D</a:t>
              </a:r>
              <a:r>
                <a:rPr lang="ko-KR" altLang="en-US" smtClean="0"/>
                <a:t>공간을</a:t>
              </a:r>
              <a:endParaRPr lang="en-US" altLang="ko-KR" smtClean="0"/>
            </a:p>
            <a:p>
              <a:r>
                <a:rPr lang="ko-KR" altLang="en-US" smtClean="0"/>
                <a:t>재구성하고 어떤 형상인지 파악하고자</a:t>
              </a:r>
              <a:endParaRPr lang="en-US" altLang="ko-KR" smtClean="0"/>
            </a:p>
            <a:p>
              <a:r>
                <a:rPr lang="ko-KR" altLang="en-US" smtClean="0"/>
                <a:t>하는것이 목표</a:t>
              </a: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82691" y="1515365"/>
              <a:ext cx="29610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point cloud </a:t>
              </a:r>
              <a:r>
                <a:rPr lang="ko-KR" altLang="en-US" smtClean="0"/>
                <a:t>생성</a:t>
              </a:r>
              <a:endParaRPr lang="en-US" altLang="ko-KR" smtClean="0"/>
            </a:p>
            <a:p>
              <a:r>
                <a:rPr lang="en-US" altLang="ko-KR" smtClean="0"/>
                <a:t>-LiDAR</a:t>
              </a:r>
              <a:r>
                <a:rPr lang="ko-KR" altLang="en-US" smtClean="0"/>
                <a:t>을 활용한 측정</a:t>
              </a:r>
              <a:endParaRPr lang="en-US" altLang="ko-KR" smtClean="0"/>
            </a:p>
            <a:p>
              <a:r>
                <a:rPr lang="en-US" altLang="ko-KR" smtClean="0"/>
                <a:t>-Depth image</a:t>
              </a:r>
              <a:r>
                <a:rPr lang="ko-KR" altLang="en-US" smtClean="0"/>
                <a:t>로 부터 변환</a:t>
              </a:r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60" y="3872214"/>
            <a:ext cx="2537402" cy="25299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t="-1393"/>
          <a:stretch/>
        </p:blipFill>
        <p:spPr>
          <a:xfrm>
            <a:off x="9595262" y="3907839"/>
            <a:ext cx="2493818" cy="25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8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0650" y="498763"/>
            <a:ext cx="4078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Bulinding a model</a:t>
            </a:r>
          </a:p>
          <a:p>
            <a:r>
              <a:rPr lang="en-US" altLang="ko-KR" smtClean="0"/>
              <a:t>-U-net model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적은 영상으로 효과적 </a:t>
            </a:r>
            <a:r>
              <a:rPr lang="en-US" altLang="ko-KR" smtClean="0"/>
              <a:t>segmentation)</a:t>
            </a:r>
          </a:p>
        </p:txBody>
      </p:sp>
      <p:pic>
        <p:nvPicPr>
          <p:cNvPr id="3074" name="Picture 2" descr="U-Net 논문 리뷰 — U-Net: Convolutional Networks for Biomedical Image  Segmentation | by 강준영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60" y="1348179"/>
            <a:ext cx="7076498" cy="46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528544" y="0"/>
            <a:ext cx="4663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2"/>
                </a:solidFill>
              </a:rPr>
              <a:t>https://paperswithcode.com/method/u-net</a:t>
            </a:r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3786" y="2778826"/>
            <a:ext cx="2055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Downscale block</a:t>
            </a:r>
          </a:p>
          <a:p>
            <a:r>
              <a:rPr lang="en-US" altLang="ko-KR" smtClean="0"/>
              <a:t>(contracting path)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87140" y="3357309"/>
            <a:ext cx="196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Upscale block</a:t>
            </a:r>
          </a:p>
          <a:p>
            <a:r>
              <a:rPr lang="en-US" altLang="ko-KR" smtClean="0"/>
              <a:t>(expanding path)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42132" y="6012771"/>
            <a:ext cx="1973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Bottleneck block</a:t>
            </a:r>
          </a:p>
          <a:p>
            <a:r>
              <a:rPr lang="en-US" altLang="ko-KR" smtClean="0"/>
              <a:t>(bottleneck path)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99197" y="193915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skip connection</a:t>
            </a:r>
          </a:p>
        </p:txBody>
      </p:sp>
    </p:spTree>
    <p:extLst>
      <p:ext uri="{BB962C8B-B14F-4D97-AF65-F5344CB8AC3E}">
        <p14:creationId xmlns:p14="http://schemas.microsoft.com/office/powerpoint/2010/main" val="19570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9207" cy="675399"/>
          </a:xfrm>
        </p:spPr>
        <p:txBody>
          <a:bodyPr>
            <a:normAutofit/>
          </a:bodyPr>
          <a:lstStyle/>
          <a:p>
            <a:r>
              <a:rPr lang="en-US" altLang="ko-KR" sz="3200" smtClean="0"/>
              <a:t>Defining the loss</a:t>
            </a:r>
            <a:endParaRPr lang="ko-KR" altLang="en-US" sz="32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179239"/>
            <a:ext cx="5499538" cy="1311714"/>
          </a:xfrm>
        </p:spPr>
        <p:txBody>
          <a:bodyPr>
            <a:normAutofit/>
          </a:bodyPr>
          <a:lstStyle/>
          <a:p>
            <a:r>
              <a:rPr lang="en-US" altLang="ko-KR" sz="2000" smtClean="0"/>
              <a:t>SSIM(Structural similarity index)</a:t>
            </a:r>
          </a:p>
          <a:p>
            <a:r>
              <a:rPr lang="en-US" altLang="ko-KR" sz="2000" smtClean="0"/>
              <a:t>L1-loss, or Point-wise depth in our cases</a:t>
            </a:r>
          </a:p>
          <a:p>
            <a:r>
              <a:rPr lang="en-US" altLang="ko-KR" sz="2000" smtClean="0"/>
              <a:t>Depth smoothness loss</a:t>
            </a:r>
            <a:endParaRPr lang="ko-KR" altLang="en-US" sz="2000"/>
          </a:p>
        </p:txBody>
      </p:sp>
      <p:sp>
        <p:nvSpPr>
          <p:cNvPr id="4" name="TextBox 3"/>
          <p:cNvSpPr txBox="1"/>
          <p:nvPr/>
        </p:nvSpPr>
        <p:spPr>
          <a:xfrm>
            <a:off x="687114" y="5044965"/>
            <a:ext cx="758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SSIM :   2</a:t>
            </a:r>
            <a:r>
              <a:rPr lang="ko-KR" altLang="en-US" smtClean="0"/>
              <a:t>개의 이미지 유사도를 구하거나 유사하게 만들어야할 때 사용</a:t>
            </a:r>
            <a:r>
              <a:rPr lang="en-US" altLang="ko-KR" smtClean="0"/>
              <a:t>,            	1</a:t>
            </a:r>
            <a:r>
              <a:rPr lang="ko-KR" altLang="en-US" smtClean="0"/>
              <a:t>에 가까울수록 유사도 ↑ 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70607" y="0"/>
            <a:ext cx="5321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2"/>
                </a:solidFill>
              </a:rPr>
              <a:t>https://gaussian37.github.io/vision-concept-ssim/</a:t>
            </a:r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7114" y="5849008"/>
            <a:ext cx="914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Depth smoothness loss : disparity </a:t>
            </a:r>
            <a:r>
              <a:rPr lang="ko-KR" altLang="en-US" smtClean="0"/>
              <a:t>경계영역에서 끊어짐 발생하지 않도록 측정하는</a:t>
            </a:r>
            <a:r>
              <a:rPr lang="en-US" altLang="ko-KR" smtClean="0"/>
              <a:t>loss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67699" y="5044965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+ L1 : </a:t>
            </a:r>
            <a:r>
              <a:rPr lang="ko-KR" altLang="en-US" smtClean="0"/>
              <a:t>깔끔한 </a:t>
            </a:r>
            <a:r>
              <a:rPr lang="en-US" altLang="ko-KR" smtClean="0"/>
              <a:t>output </a:t>
            </a:r>
            <a:r>
              <a:rPr lang="ko-KR" altLang="en-US" smtClean="0"/>
              <a:t>제공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29" y="2998538"/>
            <a:ext cx="5791078" cy="13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349</Words>
  <Application>Microsoft Office PowerPoint</Application>
  <PresentationFormat>와이드스크린</PresentationFormat>
  <Paragraphs>95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Monocular depth estimation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Defining the loss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Monocular depth estimation</dc:title>
  <dc:creator>Microsoft 계정</dc:creator>
  <cp:lastModifiedBy>Microsoft 계정</cp:lastModifiedBy>
  <cp:revision>9</cp:revision>
  <dcterms:created xsi:type="dcterms:W3CDTF">2022-12-02T09:05:10Z</dcterms:created>
  <dcterms:modified xsi:type="dcterms:W3CDTF">2022-12-03T09:20:25Z</dcterms:modified>
</cp:coreProperties>
</file>